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omfortaa SemiBold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mfortaaSemiBold-bold.fntdata"/><Relationship Id="rId21" Type="http://schemas.openxmlformats.org/officeDocument/2006/relationships/font" Target="fonts/ComfortaaSemiBold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d9ad3a3c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d9ad3a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57da8d87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57da8d87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57da8d87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57da8d87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57da8d875_0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57da8d87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7da8d875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7da8d87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7da8d87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7da8d87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57da8d875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57da8d8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57da8d875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57da8d8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57da8d875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57da8d8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57da8d875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57da8d8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7da8d875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57da8d8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3d9ad3a3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3d9ad3a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86" name="Google Shape;86;p13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96" name="Google Shape;96;p13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-317225" y="2136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Flight Delay Predictor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0" y="2169214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Verdana"/>
                <a:ea typeface="Verdana"/>
                <a:cs typeface="Verdana"/>
                <a:sym typeface="Verdana"/>
              </a:rPr>
              <a:t>LHL Midterm Project By:</a:t>
            </a:r>
            <a:endParaRPr b="1" sz="2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Verdana"/>
                <a:ea typeface="Verdana"/>
                <a:cs typeface="Verdana"/>
                <a:sym typeface="Verdana"/>
              </a:rPr>
              <a:t>Nitin Kohli </a:t>
            </a:r>
            <a:endParaRPr b="1" sz="2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Verdana"/>
                <a:ea typeface="Verdana"/>
                <a:cs typeface="Verdana"/>
                <a:sym typeface="Verdana"/>
              </a:rPr>
              <a:t>Gerard Agada</a:t>
            </a:r>
            <a:endParaRPr b="1" sz="28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100" name="Google Shape;100;p13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01" name="Google Shape;101;p1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11" name="Google Shape;111;p13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12" name="Google Shape;112;p13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3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1" name="Google Shape;1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750" y="25438"/>
            <a:ext cx="5597250" cy="50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Findings from Dataset Analysis: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22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22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524825" y="4156175"/>
            <a:ext cx="261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Determining  importance of features to predict arrival delays.</a:t>
            </a:r>
            <a:endParaRPr i="1"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875"/>
            <a:ext cx="6603450" cy="36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120" y="1897925"/>
            <a:ext cx="2821850" cy="21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Modelling with Random Forest :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800"/>
            <a:ext cx="9143999" cy="45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Different Models Used For Predictions : </a:t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375"/>
            <a:ext cx="4861325" cy="467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725" y="760196"/>
            <a:ext cx="3733151" cy="423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10000" y="959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Arrival Delays Predicted </a:t>
            </a: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One Week In Advance </a:t>
            </a: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2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5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7030200" y="1042463"/>
            <a:ext cx="222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775"/>
            <a:ext cx="8973052" cy="44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67788" y="367194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Comfortaa"/>
                <a:ea typeface="Comfortaa"/>
                <a:cs typeface="Comfortaa"/>
                <a:sym typeface="Comfortaa"/>
              </a:rPr>
              <a:t>Hurdles </a:t>
            </a:r>
            <a:r>
              <a:rPr b="1" lang="en" sz="3800">
                <a:latin typeface="Comfortaa"/>
                <a:ea typeface="Comfortaa"/>
                <a:cs typeface="Comfortaa"/>
                <a:sym typeface="Comfortaa"/>
              </a:rPr>
              <a:t>Faced &amp; Future Goals:</a:t>
            </a:r>
            <a:endParaRPr b="1" sz="5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>
            <p:ph idx="2" type="body"/>
          </p:nvPr>
        </p:nvSpPr>
        <p:spPr>
          <a:xfrm>
            <a:off x="4921725" y="44425"/>
            <a:ext cx="3837000" cy="43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Data cleaning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Feature transformation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Feature selection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Model optimisation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Multiclass Predictions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Increase model complexity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" sz="2200">
                <a:latin typeface="Verdana"/>
                <a:ea typeface="Verdana"/>
                <a:cs typeface="Verdana"/>
                <a:sym typeface="Verdana"/>
              </a:rPr>
              <a:t>Binary Classification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6475"/>
            <a:ext cx="4572000" cy="3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145675"/>
            <a:ext cx="8520600" cy="20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Comfortaa"/>
                <a:ea typeface="Comfortaa"/>
                <a:cs typeface="Comfortaa"/>
                <a:sym typeface="Comfortaa"/>
              </a:rPr>
              <a:t>Thank You for your time and attention.</a:t>
            </a:r>
            <a:endParaRPr b="1" sz="5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265513" y="571494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Why are Flight Delays Bad?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 txBox="1"/>
          <p:nvPr>
            <p:ph idx="2" type="body"/>
          </p:nvPr>
        </p:nvSpPr>
        <p:spPr>
          <a:xfrm>
            <a:off x="4921725" y="144975"/>
            <a:ext cx="3837000" cy="4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Costs A LOT of Money.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FAA estimated the annual cost of delays to be $28 BILLION in the USA alone.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Annoyed passengers.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Ruined plans.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Reduced customer base.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Make travellers to miss connecting flights.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9753"/>
            <a:ext cx="4519250" cy="253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256638" y="287119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Comfortaa"/>
                <a:ea typeface="Comfortaa"/>
                <a:cs typeface="Comfortaa"/>
                <a:sym typeface="Comfortaa"/>
              </a:rPr>
              <a:t>What causes a  Flight to be Delayed?</a:t>
            </a:r>
            <a:endParaRPr b="1" sz="3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5"/>
          <p:cNvSpPr txBox="1"/>
          <p:nvPr>
            <p:ph idx="1" type="subTitle"/>
          </p:nvPr>
        </p:nvSpPr>
        <p:spPr>
          <a:xfrm>
            <a:off x="167775" y="1851625"/>
            <a:ext cx="42651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Adverse Weather Conditions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Waiting for Passengers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Air Traffic Restrictions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Technical Problems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Airport Security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Catering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fortaa SemiBold"/>
              <a:buChar char="●"/>
            </a:pPr>
            <a:r>
              <a:rPr lang="en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Crew Rest Requirements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36" name="Google Shape;136;p15"/>
          <p:cNvSpPr txBox="1"/>
          <p:nvPr>
            <p:ph idx="2" type="body"/>
          </p:nvPr>
        </p:nvSpPr>
        <p:spPr>
          <a:xfrm>
            <a:off x="4948375" y="162750"/>
            <a:ext cx="3837000" cy="4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Air Traffic Control  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Adverse Weather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Security Clearance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Connecting Passengers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Reduced customer base.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lang="en" sz="2100">
                <a:latin typeface="Verdana"/>
                <a:ea typeface="Verdana"/>
                <a:cs typeface="Verdana"/>
                <a:sym typeface="Verdana"/>
              </a:rPr>
              <a:t>Make travellers to miss connecting flights.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850" y="0"/>
            <a:ext cx="4842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152400" y="104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Project Workflow :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16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6603450" y="965800"/>
            <a:ext cx="222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0" y="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				 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52400" y="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				 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6450"/>
            <a:ext cx="8000826" cy="45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Findings from Dataset Analysis: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17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</a:t>
            </a:r>
            <a:r>
              <a:rPr lang="en">
                <a:solidFill>
                  <a:schemeClr val="lt1"/>
                </a:solidFill>
              </a:rPr>
              <a:t>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0" y="875975"/>
            <a:ext cx="6302523" cy="39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6603450" y="965800"/>
            <a:ext cx="2223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Arrival Delays increase during months of June, July and August as the number of travellers increase in Summer. </a:t>
            </a:r>
            <a:endParaRPr i="1"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Findings from Dataset Analysis: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18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1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6603450" y="960550"/>
            <a:ext cx="222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Based on the sample size, weather is not a significant predictor of Arrival Delays.</a:t>
            </a:r>
            <a:endParaRPr i="1"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0" y="895668"/>
            <a:ext cx="6221802" cy="412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Findings from Dataset Analysis: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19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19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7030200" y="1042463"/>
            <a:ext cx="2223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Upon comparing, we found that American Airlines and United Airlines have the highest amount of delayed flights. </a:t>
            </a:r>
            <a:endParaRPr i="1"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700"/>
            <a:ext cx="7030201" cy="39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Getting Predictions One Week in Advance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9400"/>
            <a:ext cx="4423951" cy="39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10000" y="219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Findings from Dataset Analysis: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1"/>
          <p:cNvSpPr txBox="1"/>
          <p:nvPr>
            <p:ph idx="4294967295" type="body"/>
          </p:nvPr>
        </p:nvSpPr>
        <p:spPr>
          <a:xfrm>
            <a:off x="5246525" y="211035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1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ggg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213200" y="1012692"/>
            <a:ext cx="71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131625" y="965800"/>
            <a:ext cx="196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Analyzing correlation between features. </a:t>
            </a:r>
            <a:endParaRPr i="1"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0" y="771700"/>
            <a:ext cx="6880548" cy="43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